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8" r:id="rId9"/>
    <p:sldId id="270" r:id="rId10"/>
    <p:sldId id="262" r:id="rId11"/>
    <p:sldId id="267" r:id="rId12"/>
    <p:sldId id="263" r:id="rId13"/>
    <p:sldId id="264" r:id="rId14"/>
    <p:sldId id="266" r:id="rId15"/>
    <p:sldId id="269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192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55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512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884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77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1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7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16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61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9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E0A2159-72D7-4EE3-BE2F-92F1E52FF81B}" type="datetimeFigureOut">
              <a:rPr lang="nl-NL" smtClean="0"/>
              <a:pPr/>
              <a:t>27-12-2017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60AE5-3A04-4B20-B433-F9EF307709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2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hmeahealth.nl/" TargetMode="External"/><Relationship Id="rId2" Type="http://schemas.openxmlformats.org/officeDocument/2006/relationships/hyperlink" Target="http://www.gezondheidsplein.nl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eUVbN8GBv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Voorlichting, advies en instructie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74822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Wat is preventie?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 smtClean="0"/>
              <a:t>Het voorkomen van problemen door voortijdig ingrijpen:</a:t>
            </a:r>
          </a:p>
          <a:p>
            <a:r>
              <a:rPr lang="nl-NL" sz="3200" dirty="0" smtClean="0"/>
              <a:t>Invalshoeken:</a:t>
            </a:r>
          </a:p>
          <a:p>
            <a:pPr lvl="1"/>
            <a:r>
              <a:rPr lang="nl-NL" sz="3200" dirty="0" smtClean="0"/>
              <a:t>Het in stand houden van de gezondheid </a:t>
            </a:r>
          </a:p>
          <a:p>
            <a:pPr lvl="2"/>
            <a:r>
              <a:rPr lang="nl-NL" sz="3200" dirty="0" smtClean="0"/>
              <a:t>(Keuringsdienst van waren)</a:t>
            </a:r>
          </a:p>
          <a:p>
            <a:pPr lvl="1"/>
            <a:r>
              <a:rPr lang="nl-NL" sz="3200" dirty="0" smtClean="0"/>
              <a:t>Gezondheidsbevordering</a:t>
            </a:r>
          </a:p>
          <a:p>
            <a:pPr lvl="2"/>
            <a:r>
              <a:rPr lang="nl-NL" sz="3200" dirty="0" smtClean="0"/>
              <a:t>(Leefstijl beïnvloeding )</a:t>
            </a:r>
          </a:p>
          <a:p>
            <a:pPr lvl="1"/>
            <a:r>
              <a:rPr lang="nl-NL" sz="3200" dirty="0" smtClean="0"/>
              <a:t>Ziektepreventie</a:t>
            </a:r>
          </a:p>
          <a:p>
            <a:pPr lvl="2"/>
            <a:r>
              <a:rPr lang="nl-NL" sz="3200" dirty="0" smtClean="0"/>
              <a:t>(</a:t>
            </a:r>
            <a:r>
              <a:rPr lang="nl-NL" sz="3200" dirty="0" err="1" smtClean="0"/>
              <a:t>Borstkankerscreening</a:t>
            </a:r>
            <a:r>
              <a:rPr lang="nl-NL" sz="3200" dirty="0" smtClean="0"/>
              <a:t>)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Opdrachten </a:t>
            </a:r>
            <a:r>
              <a:rPr lang="nl-NL" b="1" dirty="0" smtClean="0"/>
              <a:t>(individueel):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4863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3. Noem </a:t>
            </a:r>
            <a:r>
              <a:rPr lang="nl-NL" dirty="0" smtClean="0"/>
              <a:t>5 preventieve maatregelen die ouders kunnen nemen om te zorgen dat hun kinderen </a:t>
            </a:r>
            <a:r>
              <a:rPr lang="nl-NL" b="1" dirty="0" smtClean="0"/>
              <a:t>lichamelijk</a:t>
            </a:r>
            <a:r>
              <a:rPr lang="nl-NL" dirty="0" smtClean="0"/>
              <a:t> gezond blijven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4. Noem </a:t>
            </a:r>
            <a:r>
              <a:rPr lang="nl-NL" dirty="0" smtClean="0"/>
              <a:t>3 preventieve maatregelen die ouders kunnen nemen om te zorgen dat hun kinderen </a:t>
            </a:r>
            <a:r>
              <a:rPr lang="nl-NL" b="1" dirty="0" smtClean="0"/>
              <a:t>psychisch</a:t>
            </a:r>
            <a:r>
              <a:rPr lang="nl-NL" dirty="0" smtClean="0"/>
              <a:t> gezond blijven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5. Noem </a:t>
            </a:r>
            <a:r>
              <a:rPr lang="nl-NL" dirty="0" smtClean="0"/>
              <a:t>3 preventieve maatregelen die ouders kunnen nemen om te zorgen dat hun kinderen </a:t>
            </a:r>
            <a:r>
              <a:rPr lang="nl-NL" b="1" dirty="0" smtClean="0"/>
              <a:t>sociaal/maatschappelijk</a:t>
            </a:r>
            <a:r>
              <a:rPr lang="nl-NL" dirty="0" smtClean="0"/>
              <a:t> gezond blijven</a:t>
            </a:r>
          </a:p>
          <a:p>
            <a:pPr>
              <a:buNone/>
            </a:pPr>
            <a:r>
              <a:rPr lang="nl-NL" dirty="0" smtClean="0"/>
              <a:t>	(hulp websites: </a:t>
            </a:r>
            <a:r>
              <a:rPr lang="nl-NL" dirty="0" err="1" smtClean="0">
                <a:hlinkClick r:id="rId2"/>
              </a:rPr>
              <a:t>www.gezondheidsplein.nl</a:t>
            </a:r>
            <a:r>
              <a:rPr lang="nl-NL" dirty="0" smtClean="0"/>
              <a:t>, </a:t>
            </a:r>
            <a:r>
              <a:rPr lang="nl-NL" dirty="0" err="1" smtClean="0">
                <a:hlinkClick r:id="rId3"/>
              </a:rPr>
              <a:t>www.achmeahealth.nl</a:t>
            </a:r>
            <a:r>
              <a:rPr lang="nl-NL" dirty="0" smtClean="0"/>
              <a:t>, </a:t>
            </a:r>
            <a:r>
              <a:rPr lang="nl-NL" dirty="0" err="1" smtClean="0"/>
              <a:t>www.zorgatlas.nl</a:t>
            </a:r>
            <a:r>
              <a:rPr lang="nl-NL" dirty="0" smtClean="0"/>
              <a:t>) 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Drie vormen van preventie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5029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Primair &gt; 1</a:t>
            </a:r>
            <a:r>
              <a:rPr lang="nl-NL" baseline="30000" dirty="0" smtClean="0"/>
              <a:t>e</a:t>
            </a:r>
            <a:r>
              <a:rPr lang="nl-NL" dirty="0" smtClean="0"/>
              <a:t> vorm</a:t>
            </a:r>
          </a:p>
          <a:p>
            <a:pPr marL="971550" lvl="1" indent="-514350"/>
            <a:r>
              <a:rPr lang="nl-NL" sz="2800" dirty="0" smtClean="0"/>
              <a:t>Condoom gebruiken tegen HIV </a:t>
            </a:r>
          </a:p>
          <a:p>
            <a:pPr marL="971550" lvl="1" indent="-514350"/>
            <a:endParaRPr lang="nl-NL" sz="2800" dirty="0" smtClean="0"/>
          </a:p>
          <a:p>
            <a:pPr marL="514350" indent="-514350">
              <a:buAutoNum type="arabicPeriod"/>
            </a:pPr>
            <a:r>
              <a:rPr lang="nl-NL" dirty="0" smtClean="0"/>
              <a:t>Secundair&gt; 2</a:t>
            </a:r>
            <a:r>
              <a:rPr lang="nl-NL" baseline="30000" dirty="0" smtClean="0"/>
              <a:t>e</a:t>
            </a:r>
            <a:r>
              <a:rPr lang="nl-NL" dirty="0" smtClean="0"/>
              <a:t> vorm</a:t>
            </a:r>
          </a:p>
          <a:p>
            <a:pPr marL="971550" lvl="1" indent="-514350"/>
            <a:r>
              <a:rPr lang="nl-NL" sz="2800" dirty="0" err="1" smtClean="0"/>
              <a:t>Gezondheidscheck</a:t>
            </a:r>
            <a:r>
              <a:rPr lang="nl-NL" sz="2800" dirty="0" smtClean="0"/>
              <a:t> laten doen als je in een risicogroep valt.</a:t>
            </a:r>
          </a:p>
          <a:p>
            <a:pPr marL="971550" lvl="1" indent="-514350"/>
            <a:endParaRPr lang="nl-NL" sz="2800" dirty="0" smtClean="0"/>
          </a:p>
          <a:p>
            <a:pPr marL="514350" indent="-514350">
              <a:buAutoNum type="arabicPeriod"/>
            </a:pPr>
            <a:r>
              <a:rPr lang="nl-NL" dirty="0" smtClean="0"/>
              <a:t>Tertiair &gt; 3</a:t>
            </a:r>
            <a:r>
              <a:rPr lang="nl-NL" baseline="30000" dirty="0" smtClean="0"/>
              <a:t>e</a:t>
            </a:r>
            <a:r>
              <a:rPr lang="nl-NL" dirty="0" smtClean="0"/>
              <a:t> vorm</a:t>
            </a:r>
          </a:p>
          <a:p>
            <a:pPr marL="971550" lvl="1" indent="-514350"/>
            <a:r>
              <a:rPr lang="nl-NL" sz="2800" dirty="0" smtClean="0"/>
              <a:t>Gevolgen van ziekte zo veel mogelijk verzachten &gt; weerstand verhogende medicatie. Het voorkomen van symptomen die de ziekte verergeren.</a:t>
            </a:r>
          </a:p>
          <a:p>
            <a:pPr marL="514350" indent="-514350"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V, A en I op Micro </a:t>
            </a:r>
            <a:r>
              <a:rPr lang="nl-NL" b="1" dirty="0" err="1" smtClean="0"/>
              <a:t>Meso</a:t>
            </a:r>
            <a:r>
              <a:rPr lang="nl-NL" b="1" dirty="0" smtClean="0"/>
              <a:t> en Macro niveau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5029200"/>
          </a:xfrm>
        </p:spPr>
        <p:txBody>
          <a:bodyPr>
            <a:normAutofit/>
          </a:bodyPr>
          <a:lstStyle/>
          <a:p>
            <a:r>
              <a:rPr lang="nl-NL" dirty="0" smtClean="0"/>
              <a:t>Micro:</a:t>
            </a:r>
          </a:p>
          <a:p>
            <a:pPr lvl="1"/>
            <a:r>
              <a:rPr lang="nl-NL" sz="2800" dirty="0" smtClean="0"/>
              <a:t>Gericht op individuen (en zijn leefomgeving)</a:t>
            </a:r>
          </a:p>
          <a:p>
            <a:r>
              <a:rPr lang="nl-NL" dirty="0" err="1" smtClean="0"/>
              <a:t>Meso</a:t>
            </a:r>
            <a:r>
              <a:rPr lang="nl-NL" dirty="0" smtClean="0"/>
              <a:t>:</a:t>
            </a:r>
          </a:p>
          <a:p>
            <a:pPr lvl="1"/>
            <a:r>
              <a:rPr lang="nl-NL" sz="2800" dirty="0" smtClean="0"/>
              <a:t>Gericht op specifieke groepen, instanties of organisaties: </a:t>
            </a:r>
          </a:p>
          <a:p>
            <a:pPr lvl="2"/>
            <a:r>
              <a:rPr lang="nl-NL" sz="2800" dirty="0" err="1" smtClean="0"/>
              <a:t>Bijv</a:t>
            </a:r>
            <a:r>
              <a:rPr lang="nl-NL" sz="2800" dirty="0" smtClean="0"/>
              <a:t>: GGD, Riagg,CAD, Voedingscentrum, ….</a:t>
            </a:r>
          </a:p>
          <a:p>
            <a:r>
              <a:rPr lang="nl-NL" dirty="0" smtClean="0"/>
              <a:t>Macro:</a:t>
            </a:r>
          </a:p>
          <a:p>
            <a:pPr lvl="1"/>
            <a:r>
              <a:rPr lang="nl-NL" sz="2800" dirty="0" smtClean="0"/>
              <a:t>Gericht op de hele samenleving, of bevolkingsgroepen (Rijksoverheid, het NIGZ = nationaal instituut voor Gezondheidsbevordering en Ziektepreventie)</a:t>
            </a:r>
          </a:p>
          <a:p>
            <a:pPr lvl="2"/>
            <a:r>
              <a:rPr lang="nl-NL" sz="2800" dirty="0" err="1" smtClean="0"/>
              <a:t>Bijv</a:t>
            </a:r>
            <a:r>
              <a:rPr lang="nl-NL" sz="2800" dirty="0" smtClean="0"/>
              <a:t>: Consultatiebureau voor 0-4 jarigen, ‘Grip op griep’ over de Mexicaanse griep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Opdracht </a:t>
            </a:r>
            <a:r>
              <a:rPr lang="nl-NL" b="1" dirty="0" smtClean="0"/>
              <a:t>6</a:t>
            </a:r>
            <a:r>
              <a:rPr lang="nl-NL" dirty="0" smtClean="0"/>
              <a:t>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werkt in de kraamzorg</a:t>
            </a:r>
          </a:p>
          <a:p>
            <a:pPr lvl="1"/>
            <a:r>
              <a:rPr lang="nl-NL" sz="2800" dirty="0" smtClean="0"/>
              <a:t>Geef drie voorbeelden waarbij je gebruik maakt van voorlichting op microniveau</a:t>
            </a:r>
          </a:p>
          <a:p>
            <a:pPr lvl="1"/>
            <a:r>
              <a:rPr lang="nl-NL" sz="2800" dirty="0" smtClean="0"/>
              <a:t>Op welke wijze kan je voorlichting geven</a:t>
            </a:r>
          </a:p>
          <a:p>
            <a:pPr lvl="1"/>
            <a:r>
              <a:rPr lang="nl-NL" sz="2800" dirty="0" smtClean="0"/>
              <a:t>Waar let je op als je de voorlichting geeft?</a:t>
            </a:r>
          </a:p>
          <a:p>
            <a:pPr lvl="1"/>
            <a:endParaRPr lang="nl-NL" sz="2800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Afbeeldingsresultaat voor preventie gezondhe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846" y="778911"/>
            <a:ext cx="11652112" cy="55121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Voorlichting =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 smtClean="0"/>
              <a:t>Bewust gegeven hulp bij </a:t>
            </a:r>
            <a:r>
              <a:rPr lang="nl-NL" sz="3200" dirty="0" err="1" smtClean="0"/>
              <a:t>menings</a:t>
            </a:r>
            <a:r>
              <a:rPr lang="nl-NL" sz="3200" dirty="0" smtClean="0"/>
              <a:t>- of besluitvorming waarbij het  belang van de voorgelichte centraal staat:</a:t>
            </a:r>
          </a:p>
          <a:p>
            <a:pPr lvl="1"/>
            <a:r>
              <a:rPr lang="nl-NL" sz="2800" dirty="0" smtClean="0"/>
              <a:t>Gebruikmaking van communicatie</a:t>
            </a:r>
          </a:p>
          <a:p>
            <a:pPr lvl="1"/>
            <a:r>
              <a:rPr lang="nl-NL" sz="2800" dirty="0" smtClean="0"/>
              <a:t>Bewust gegeven</a:t>
            </a:r>
          </a:p>
          <a:p>
            <a:pPr lvl="1"/>
            <a:r>
              <a:rPr lang="nl-NL" sz="2800" dirty="0" smtClean="0"/>
              <a:t>Ondersteunt het ontwikkelen van gewenst gedrag</a:t>
            </a:r>
          </a:p>
          <a:p>
            <a:pPr lvl="1"/>
            <a:r>
              <a:rPr lang="nl-NL" sz="2800" dirty="0" smtClean="0"/>
              <a:t>Doel = gericht op het overdragen van informatie en het vergroten van kennis en inzicht</a:t>
            </a:r>
          </a:p>
          <a:p>
            <a:pPr lvl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Advies</a:t>
            </a:r>
            <a:r>
              <a:rPr lang="nl-NL" dirty="0" smtClean="0"/>
              <a:t> =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Aanraden</a:t>
            </a:r>
          </a:p>
          <a:p>
            <a:r>
              <a:rPr lang="nl-NL" dirty="0" smtClean="0"/>
              <a:t>Aanbevelen</a:t>
            </a:r>
          </a:p>
          <a:p>
            <a:r>
              <a:rPr lang="nl-NL" dirty="0" smtClean="0"/>
              <a:t>Aanprijzen</a:t>
            </a:r>
          </a:p>
          <a:p>
            <a:endParaRPr lang="nl-NL" dirty="0" smtClean="0"/>
          </a:p>
          <a:p>
            <a:r>
              <a:rPr lang="nl-NL" dirty="0" smtClean="0"/>
              <a:t>Het geven van </a:t>
            </a:r>
            <a:r>
              <a:rPr lang="nl-NL" b="1" dirty="0" smtClean="0"/>
              <a:t>deskundige</a:t>
            </a:r>
            <a:r>
              <a:rPr lang="nl-NL" dirty="0" smtClean="0"/>
              <a:t> suggesties, raad en tips. </a:t>
            </a:r>
          </a:p>
          <a:p>
            <a:r>
              <a:rPr lang="nl-NL" dirty="0" smtClean="0"/>
              <a:t>Adviseren doe je vanuit je eigen ontwikkeling, deskundigheid, kennis of professie</a:t>
            </a:r>
          </a:p>
          <a:p>
            <a:pPr lvl="1"/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Instructie =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richtlijn voor een </a:t>
            </a:r>
            <a:r>
              <a:rPr lang="nl-NL" b="1" i="1" dirty="0" smtClean="0"/>
              <a:t>zelfstandig</a:t>
            </a:r>
            <a:r>
              <a:rPr lang="nl-NL" dirty="0" smtClean="0"/>
              <a:t> uit te voeren handeling </a:t>
            </a:r>
            <a:r>
              <a:rPr lang="nl-NL" dirty="0" smtClean="0"/>
              <a:t>(bijvoorbeeld bij de </a:t>
            </a:r>
            <a:r>
              <a:rPr lang="nl-NL" dirty="0" err="1" smtClean="0"/>
              <a:t>praktijklessenZBO</a:t>
            </a:r>
            <a:r>
              <a:rPr lang="nl-NL" dirty="0" smtClean="0"/>
              <a:t>)</a:t>
            </a:r>
          </a:p>
          <a:p>
            <a:r>
              <a:rPr lang="nl-NL" dirty="0" smtClean="0"/>
              <a:t>Er is sprake van gerichte informatie</a:t>
            </a:r>
          </a:p>
          <a:p>
            <a:r>
              <a:rPr lang="nl-NL" dirty="0" smtClean="0"/>
              <a:t>Vind plaats via:</a:t>
            </a:r>
          </a:p>
          <a:p>
            <a:pPr lvl="1"/>
            <a:r>
              <a:rPr lang="nl-NL" sz="2800" dirty="0" smtClean="0"/>
              <a:t>Directe communicatie</a:t>
            </a:r>
          </a:p>
          <a:p>
            <a:pPr lvl="1"/>
            <a:r>
              <a:rPr lang="nl-NL" sz="2800" dirty="0" smtClean="0"/>
              <a:t>Een geschreven handleiding</a:t>
            </a:r>
          </a:p>
          <a:p>
            <a:pPr lvl="1"/>
            <a:r>
              <a:rPr lang="nl-NL" sz="2800" dirty="0" smtClean="0"/>
              <a:t>Een commandosignaal in een acute situatie</a:t>
            </a:r>
          </a:p>
          <a:p>
            <a:pPr lvl="1"/>
            <a:r>
              <a:rPr lang="nl-NL" sz="2800" dirty="0" smtClean="0"/>
              <a:t>Digitaal (via de computer, telefoon, cd of dvd)</a:t>
            </a:r>
          </a:p>
          <a:p>
            <a:pPr lvl="1"/>
            <a:r>
              <a:rPr lang="nl-NL" sz="2800" dirty="0" smtClean="0"/>
              <a:t>Als onderdeel van een werkinstructie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Waarom voorlichting , advies en instructie?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Om gedrag te beïnvloeden:</a:t>
            </a:r>
          </a:p>
          <a:p>
            <a:pPr lvl="1"/>
            <a:r>
              <a:rPr lang="nl-NL" sz="2800" dirty="0" smtClean="0"/>
              <a:t>Gewoontes verminderen/stoppen/stimuleren</a:t>
            </a:r>
          </a:p>
          <a:p>
            <a:pPr lvl="1"/>
            <a:endParaRPr lang="nl-NL" sz="2800" dirty="0" smtClean="0"/>
          </a:p>
          <a:p>
            <a:pPr lvl="1"/>
            <a:endParaRPr lang="nl-NL" sz="2800" dirty="0" smtClean="0"/>
          </a:p>
          <a:p>
            <a:pPr lvl="1"/>
            <a:r>
              <a:rPr lang="nl-NL" sz="2800" dirty="0" smtClean="0"/>
              <a:t>Lees het getinte vak op blz. 4/5 over gezondheid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Opdracht </a:t>
            </a:r>
            <a:r>
              <a:rPr lang="nl-NL" b="1" dirty="0" smtClean="0"/>
              <a:t>1: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Je werkt in een zorgcentrum met aanleunwoningen waar ouderen zelfstandig wonen. Geef ten aanzien van de voeding een voorbeeld van:</a:t>
            </a:r>
          </a:p>
          <a:p>
            <a:pPr lvl="1"/>
            <a:r>
              <a:rPr lang="nl-NL" sz="2800" dirty="0" smtClean="0"/>
              <a:t>Voorlichting</a:t>
            </a:r>
          </a:p>
          <a:p>
            <a:pPr lvl="1"/>
            <a:r>
              <a:rPr lang="nl-NL" sz="2800" dirty="0" smtClean="0"/>
              <a:t>Advies</a:t>
            </a:r>
          </a:p>
          <a:p>
            <a:pPr lvl="1"/>
            <a:r>
              <a:rPr lang="nl-NL" sz="2800" dirty="0" smtClean="0"/>
              <a:t>Instructie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Op welke manier heb je zelf invloed op je eigen gezondheid?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De verzorging van je lichaam</a:t>
            </a:r>
          </a:p>
          <a:p>
            <a:r>
              <a:rPr lang="nl-NL" sz="3200" dirty="0" smtClean="0"/>
              <a:t>Wat en hoeveel je eet en drinkt</a:t>
            </a:r>
          </a:p>
          <a:p>
            <a:r>
              <a:rPr lang="nl-NL" sz="3200" dirty="0" smtClean="0"/>
              <a:t>Je (gebrek) aan sociale contacten</a:t>
            </a:r>
          </a:p>
          <a:p>
            <a:r>
              <a:rPr lang="nl-NL" sz="3200" dirty="0" smtClean="0"/>
              <a:t>Je mate van wel- of geen rekening houden met anderen (egoïstisch/egocentrisch zijn of juist niet)</a:t>
            </a:r>
          </a:p>
          <a:p>
            <a:r>
              <a:rPr lang="nl-NL" sz="3200" dirty="0" smtClean="0"/>
              <a:t>Dingen doen waarvan je weet dat ze goed of juist slecht voor je gezondheid zijn.</a:t>
            </a: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erelateerde afbeeld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412" y="407848"/>
            <a:ext cx="8131473" cy="60062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Inleidend filmpje over preventie: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www.youtube.com/watch?v=HeUVbN8GBvk</a:t>
            </a: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u="sng" dirty="0" smtClean="0"/>
              <a:t>Opdracht 2:</a:t>
            </a:r>
          </a:p>
          <a:p>
            <a:r>
              <a:rPr lang="nl-NL" dirty="0" smtClean="0"/>
              <a:t>In het filmpje wordt een voorbeeld gegeven wanneer preventie van alcoholgebruik bij jongeren het beste werkt. Welke suggestie doen ze?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TM02900722[[fn=Ion-directiekamer]]</Template>
  <TotalTime>216</TotalTime>
  <Words>546</Words>
  <Application>Microsoft Office PowerPoint</Application>
  <PresentationFormat>Breedbeeld</PresentationFormat>
  <Paragraphs>85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Wingdings 2</vt:lpstr>
      <vt:lpstr>HDOfficeLightV0</vt:lpstr>
      <vt:lpstr>Voorlichting, advies en instructie</vt:lpstr>
      <vt:lpstr>Voorlichting =</vt:lpstr>
      <vt:lpstr>Advies =</vt:lpstr>
      <vt:lpstr>Instructie =</vt:lpstr>
      <vt:lpstr>Waarom voorlichting , advies en instructie?</vt:lpstr>
      <vt:lpstr>Opdracht 1:</vt:lpstr>
      <vt:lpstr>Op welke manier heb je zelf invloed op je eigen gezondheid?</vt:lpstr>
      <vt:lpstr>PowerPoint-presentatie</vt:lpstr>
      <vt:lpstr>Inleidend filmpje over preventie:</vt:lpstr>
      <vt:lpstr>Wat is preventie?</vt:lpstr>
      <vt:lpstr>Opdrachten (individueel):</vt:lpstr>
      <vt:lpstr>Drie vormen van preventie</vt:lpstr>
      <vt:lpstr>V, A en I op Micro Meso en Macro niveau</vt:lpstr>
      <vt:lpstr>Opdracht 6:</vt:lpstr>
      <vt:lpstr>PowerPoint-presentatie</vt:lpstr>
    </vt:vector>
  </TitlesOfParts>
  <Company>Alfa-college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Voorlichting, advies en instructie</dc:title>
  <dc:creator>Pol-Bekkering, Ingrid</dc:creator>
  <cp:lastModifiedBy>Pol-Bekkering, Ingrid</cp:lastModifiedBy>
  <cp:revision>21</cp:revision>
  <dcterms:created xsi:type="dcterms:W3CDTF">2016-11-10T10:49:33Z</dcterms:created>
  <dcterms:modified xsi:type="dcterms:W3CDTF">2017-12-27T18:01:18Z</dcterms:modified>
</cp:coreProperties>
</file>